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 id="263" r:id="rId5"/>
    <p:sldId id="261" r:id="rId6"/>
    <p:sldId id="265" r:id="rId7"/>
    <p:sldId id="259" r:id="rId8"/>
    <p:sldId id="264" r:id="rId9"/>
    <p:sldId id="25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8"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C9A8AB2-57FB-4088-B567-FBA90DFA0DF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xmlns="" id="{28182499-0ABF-4A40-AA8E-39E9EEAA8D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xmlns="" id="{F3F3C60F-6F03-41CC-A3F2-949164EFF153}"/>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5" name="Fußzeilenplatzhalter 4">
            <a:extLst>
              <a:ext uri="{FF2B5EF4-FFF2-40B4-BE49-F238E27FC236}">
                <a16:creationId xmlns:a16="http://schemas.microsoft.com/office/drawing/2014/main" xmlns="" id="{50BA5FB4-52B6-4F86-9A03-BC00E3020A9E}"/>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AEF88A01-5832-4DC4-8140-2EA3D8DCC37F}"/>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3592726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B7536B6-EE9E-4F39-BD3E-38E59CA51D7B}"/>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xmlns="" id="{B520D76C-F614-4BA1-91CD-E6140F47D83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57E8C1BD-FC71-4E5A-A3B1-F49CB260D9E0}"/>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5" name="Fußzeilenplatzhalter 4">
            <a:extLst>
              <a:ext uri="{FF2B5EF4-FFF2-40B4-BE49-F238E27FC236}">
                <a16:creationId xmlns:a16="http://schemas.microsoft.com/office/drawing/2014/main" xmlns="" id="{72634538-1099-4DAE-9B95-960592EFF9FB}"/>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A584D774-BD52-4E12-82BA-623C6751B19E}"/>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1950015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1604B36B-A20B-4EC7-9EEA-522E981EA933}"/>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xmlns="" id="{ACCD0D4C-56B0-4110-BE60-8331F5002D7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B6E3C3E8-FB2D-4B76-B8DB-B6F876332EFA}"/>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5" name="Fußzeilenplatzhalter 4">
            <a:extLst>
              <a:ext uri="{FF2B5EF4-FFF2-40B4-BE49-F238E27FC236}">
                <a16:creationId xmlns:a16="http://schemas.microsoft.com/office/drawing/2014/main" xmlns="" id="{7EAD5B69-53C0-4734-9E73-A25BD92A577E}"/>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35F1E5EB-1FF9-4895-B0EA-BF7EE58FCA92}"/>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132722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6584653-6EB8-4868-B587-B0C827A9D0F6}"/>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xmlns="" id="{867C780A-B67D-41DE-A5E8-DF9DC59AFAA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D673C874-ECB3-4A55-B96F-BCBD2BB45235}"/>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5" name="Fußzeilenplatzhalter 4">
            <a:extLst>
              <a:ext uri="{FF2B5EF4-FFF2-40B4-BE49-F238E27FC236}">
                <a16:creationId xmlns:a16="http://schemas.microsoft.com/office/drawing/2014/main" xmlns="" id="{737C826B-EE1B-4BB4-AE06-3D322B45EA74}"/>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ADC25B55-4F9A-4041-9D7B-0EF070252C2C}"/>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172025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D9F7EAA-5E91-4300-B21F-E9F681A7D5A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xmlns="" id="{D467E1F5-EAC4-41FE-B711-AF9179C748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13BA72ED-FC2F-49DE-9C25-4AB8C070E09D}"/>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5" name="Fußzeilenplatzhalter 4">
            <a:extLst>
              <a:ext uri="{FF2B5EF4-FFF2-40B4-BE49-F238E27FC236}">
                <a16:creationId xmlns:a16="http://schemas.microsoft.com/office/drawing/2014/main" xmlns="" id="{8619BBD6-EC03-481E-B2CC-930B7A3D0347}"/>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C20F37B0-11A5-44BC-9A42-C18C0D44FAAA}"/>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29931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57F420D-B044-4E61-9777-3B78A6D9F47E}"/>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xmlns="" id="{C70B174A-AF54-4F55-A339-E3CAC9677CB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xmlns="" id="{02BB3757-DDF2-49E5-82AB-1FC53D1D693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xmlns="" id="{84D8D56C-E990-4A9B-AC82-20F365FFE9FC}"/>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6" name="Fußzeilenplatzhalter 5">
            <a:extLst>
              <a:ext uri="{FF2B5EF4-FFF2-40B4-BE49-F238E27FC236}">
                <a16:creationId xmlns:a16="http://schemas.microsoft.com/office/drawing/2014/main" xmlns="" id="{C71EC0B2-69AB-4E7F-B03A-9BE82DABFC2D}"/>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xmlns="" id="{2E9D3322-7221-4E10-A598-E8876FE66083}"/>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3277702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1A438BE-F749-4A52-93C2-1700928DA819}"/>
              </a:ext>
            </a:extLst>
          </p:cNvPr>
          <p:cNvSpPr>
            <a:spLocks noGrp="1"/>
          </p:cNvSpPr>
          <p:nvPr>
            <p:ph type="title"/>
          </p:nvPr>
        </p:nvSpPr>
        <p:spPr>
          <a:xfrm>
            <a:off x="839788" y="365125"/>
            <a:ext cx="105156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xmlns="" id="{DA71E978-4513-40D3-856B-FDC3E0134B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455A1D9E-EBBF-465C-A34F-05F63F52B4B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xmlns="" id="{8BF3F425-2532-4327-92AD-D4BB734D6B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779D4743-939B-468A-8B54-114A9AF5F55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xmlns="" id="{EE0136A4-0A65-468E-B934-21D080454D73}"/>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8" name="Fußzeilenplatzhalter 7">
            <a:extLst>
              <a:ext uri="{FF2B5EF4-FFF2-40B4-BE49-F238E27FC236}">
                <a16:creationId xmlns:a16="http://schemas.microsoft.com/office/drawing/2014/main" xmlns="" id="{1C742AB7-80F6-4E83-9A83-7023484597BD}"/>
              </a:ext>
            </a:extLst>
          </p:cNvPr>
          <p:cNvSpPr>
            <a:spLocks noGrp="1"/>
          </p:cNvSpPr>
          <p:nvPr>
            <p:ph type="ftr" sz="quarter" idx="11"/>
          </p:nvPr>
        </p:nvSpPr>
        <p:spPr/>
        <p:txBody>
          <a:bodyPr/>
          <a:lstStyle/>
          <a:p>
            <a:endParaRPr lang="en-US"/>
          </a:p>
        </p:txBody>
      </p:sp>
      <p:sp>
        <p:nvSpPr>
          <p:cNvPr id="9" name="Foliennummernplatzhalter 8">
            <a:extLst>
              <a:ext uri="{FF2B5EF4-FFF2-40B4-BE49-F238E27FC236}">
                <a16:creationId xmlns:a16="http://schemas.microsoft.com/office/drawing/2014/main" xmlns="" id="{2AE2DE87-6D40-482D-917B-4AC5B7D3A0C6}"/>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441416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ED93509-7B00-482C-A472-C63022FEB700}"/>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xmlns="" id="{4EC0D1CC-0491-46FC-9A4F-7CA9B54D4841}"/>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4" name="Fußzeilenplatzhalter 3">
            <a:extLst>
              <a:ext uri="{FF2B5EF4-FFF2-40B4-BE49-F238E27FC236}">
                <a16:creationId xmlns:a16="http://schemas.microsoft.com/office/drawing/2014/main" xmlns="" id="{482D21F3-A651-4AA0-8AB7-07DB19588914}"/>
              </a:ext>
            </a:extLst>
          </p:cNvPr>
          <p:cNvSpPr>
            <a:spLocks noGrp="1"/>
          </p:cNvSpPr>
          <p:nvPr>
            <p:ph type="ftr" sz="quarter" idx="11"/>
          </p:nvPr>
        </p:nvSpPr>
        <p:spPr/>
        <p:txBody>
          <a:bodyPr/>
          <a:lstStyle/>
          <a:p>
            <a:endParaRPr lang="en-US"/>
          </a:p>
        </p:txBody>
      </p:sp>
      <p:sp>
        <p:nvSpPr>
          <p:cNvPr id="5" name="Foliennummernplatzhalter 4">
            <a:extLst>
              <a:ext uri="{FF2B5EF4-FFF2-40B4-BE49-F238E27FC236}">
                <a16:creationId xmlns:a16="http://schemas.microsoft.com/office/drawing/2014/main" xmlns="" id="{3E6C7FA3-4680-463B-A998-224CBF319260}"/>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226874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7FF04871-F32D-4771-B01D-66528B56790B}"/>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3" name="Fußzeilenplatzhalter 2">
            <a:extLst>
              <a:ext uri="{FF2B5EF4-FFF2-40B4-BE49-F238E27FC236}">
                <a16:creationId xmlns:a16="http://schemas.microsoft.com/office/drawing/2014/main" xmlns="" id="{88F21370-76C1-47CE-BC10-DC3241A63F0E}"/>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DD305179-B00E-48B1-B16A-16B01883193B}"/>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103926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7975710-D1DF-4F7D-A7EB-561A1034D3E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xmlns="" id="{5FF6D787-02A9-45BF-B1AA-BC28C2BDF9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xmlns="" id="{E2A12DCA-31CE-4EB2-91EA-6CAC7D54A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ACBBAD0A-33DC-4B28-B9C2-C6F537532A3B}"/>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6" name="Fußzeilenplatzhalter 5">
            <a:extLst>
              <a:ext uri="{FF2B5EF4-FFF2-40B4-BE49-F238E27FC236}">
                <a16:creationId xmlns:a16="http://schemas.microsoft.com/office/drawing/2014/main" xmlns="" id="{AF81E795-5DC3-4FD9-A244-7A618B5C17F2}"/>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xmlns="" id="{FFA1EA8B-E3FD-4337-B692-84492649298E}"/>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151993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62CC2DE-160A-44CA-BDCC-FC0923045A5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xmlns="" id="{837D4603-B675-401B-8330-A29A71D7AC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a:extLst>
              <a:ext uri="{FF2B5EF4-FFF2-40B4-BE49-F238E27FC236}">
                <a16:creationId xmlns:a16="http://schemas.microsoft.com/office/drawing/2014/main" xmlns="" id="{3FF87DB1-BBE8-4D1B-8978-EFB2A25409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F7F7A8DC-35F0-49C9-BEF9-EC739CE78BE4}"/>
              </a:ext>
            </a:extLst>
          </p:cNvPr>
          <p:cNvSpPr>
            <a:spLocks noGrp="1"/>
          </p:cNvSpPr>
          <p:nvPr>
            <p:ph type="dt" sz="half" idx="10"/>
          </p:nvPr>
        </p:nvSpPr>
        <p:spPr/>
        <p:txBody>
          <a:bodyPr/>
          <a:lstStyle/>
          <a:p>
            <a:fld id="{DFEE5F5F-D4AD-44AF-B69E-BA697634551A}" type="datetimeFigureOut">
              <a:rPr lang="en-US" smtClean="0"/>
              <a:t>11/13/2020</a:t>
            </a:fld>
            <a:endParaRPr lang="en-US"/>
          </a:p>
        </p:txBody>
      </p:sp>
      <p:sp>
        <p:nvSpPr>
          <p:cNvPr id="6" name="Fußzeilenplatzhalter 5">
            <a:extLst>
              <a:ext uri="{FF2B5EF4-FFF2-40B4-BE49-F238E27FC236}">
                <a16:creationId xmlns:a16="http://schemas.microsoft.com/office/drawing/2014/main" xmlns="" id="{B5F82531-04E9-4C49-BBDE-8A0AAE3FA370}"/>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xmlns="" id="{1B18CB0A-5690-459E-80A4-EBC1E03E7D32}"/>
              </a:ext>
            </a:extLst>
          </p:cNvPr>
          <p:cNvSpPr>
            <a:spLocks noGrp="1"/>
          </p:cNvSpPr>
          <p:nvPr>
            <p:ph type="sldNum" sz="quarter" idx="12"/>
          </p:nvPr>
        </p:nvSpPr>
        <p:spPr/>
        <p:txBody>
          <a:bodyPr/>
          <a:lstStyle/>
          <a:p>
            <a:fld id="{BF755C69-5269-4A9B-9F67-BED0E888160A}" type="slidenum">
              <a:rPr lang="en-US" smtClean="0"/>
              <a:t>‹#›</a:t>
            </a:fld>
            <a:endParaRPr lang="en-US"/>
          </a:p>
        </p:txBody>
      </p:sp>
    </p:spTree>
    <p:extLst>
      <p:ext uri="{BB962C8B-B14F-4D97-AF65-F5344CB8AC3E}">
        <p14:creationId xmlns:p14="http://schemas.microsoft.com/office/powerpoint/2010/main" val="4179958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502C8C02-E4CF-499C-9138-AE67B8A788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xmlns="" id="{5A4CC0BE-3C5C-48E9-AB1C-474A407F2F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F4BC061C-E200-467D-B817-DB31A157CB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E5F5F-D4AD-44AF-B69E-BA697634551A}" type="datetimeFigureOut">
              <a:rPr lang="en-US" smtClean="0"/>
              <a:t>11/13/2020</a:t>
            </a:fld>
            <a:endParaRPr lang="en-US"/>
          </a:p>
        </p:txBody>
      </p:sp>
      <p:sp>
        <p:nvSpPr>
          <p:cNvPr id="5" name="Fußzeilenplatzhalter 4">
            <a:extLst>
              <a:ext uri="{FF2B5EF4-FFF2-40B4-BE49-F238E27FC236}">
                <a16:creationId xmlns:a16="http://schemas.microsoft.com/office/drawing/2014/main" xmlns="" id="{812CC316-18D3-44B9-BA2D-70AAE7D3D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a:extLst>
              <a:ext uri="{FF2B5EF4-FFF2-40B4-BE49-F238E27FC236}">
                <a16:creationId xmlns:a16="http://schemas.microsoft.com/office/drawing/2014/main" xmlns="" id="{4300E01E-8AC8-42CF-8085-299E323C32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55C69-5269-4A9B-9F67-BED0E888160A}" type="slidenum">
              <a:rPr lang="en-US" smtClean="0"/>
              <a:t>‹#›</a:t>
            </a:fld>
            <a:endParaRPr lang="en-US"/>
          </a:p>
        </p:txBody>
      </p:sp>
    </p:spTree>
    <p:extLst>
      <p:ext uri="{BB962C8B-B14F-4D97-AF65-F5344CB8AC3E}">
        <p14:creationId xmlns:p14="http://schemas.microsoft.com/office/powerpoint/2010/main" val="3685214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5ED71B6E-E986-4D16-9180-5A181B99BC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629"/>
            <a:ext cx="12192000" cy="6883629"/>
          </a:xfrm>
          <a:prstGeom prst="rect">
            <a:avLst/>
          </a:prstGeom>
        </p:spPr>
      </p:pic>
      <p:pic>
        <p:nvPicPr>
          <p:cNvPr id="5" name="Grafik 4">
            <a:extLst>
              <a:ext uri="{FF2B5EF4-FFF2-40B4-BE49-F238E27FC236}">
                <a16:creationId xmlns:a16="http://schemas.microsoft.com/office/drawing/2014/main" xmlns="" id="{C9CEB433-5C51-426A-A93F-0879D3AFD48D}"/>
              </a:ext>
            </a:extLst>
          </p:cNvPr>
          <p:cNvPicPr>
            <a:picLocks noChangeAspect="1"/>
          </p:cNvPicPr>
          <p:nvPr/>
        </p:nvPicPr>
        <p:blipFill>
          <a:blip r:embed="rId3" cstate="print">
            <a:clrChange>
              <a:clrFrom>
                <a:srgbClr val="231A15"/>
              </a:clrFrom>
              <a:clrTo>
                <a:srgbClr val="231A15">
                  <a:alpha val="0"/>
                </a:srgbClr>
              </a:clrTo>
            </a:clrChange>
            <a:extLst>
              <a:ext uri="{28A0092B-C50C-407E-A947-70E740481C1C}">
                <a14:useLocalDpi xmlns:a14="http://schemas.microsoft.com/office/drawing/2010/main" val="0"/>
              </a:ext>
            </a:extLst>
          </a:blip>
          <a:stretch>
            <a:fillRect/>
          </a:stretch>
        </p:blipFill>
        <p:spPr>
          <a:xfrm>
            <a:off x="775855" y="1595287"/>
            <a:ext cx="3641108" cy="4611549"/>
          </a:xfrm>
          <a:prstGeom prst="roundRect">
            <a:avLst>
              <a:gd name="adj" fmla="val 8594"/>
            </a:avLst>
          </a:prstGeom>
          <a:solidFill>
            <a:srgbClr val="FFFFFF">
              <a:shade val="85000"/>
            </a:srgbClr>
          </a:solidFill>
          <a:ln>
            <a:noFill/>
          </a:ln>
          <a:effectLst>
            <a:outerShdw blurRad="44450" dist="27940" dir="5400000" algn="ctr">
              <a:srgbClr val="000000">
                <a:alpha val="32000"/>
              </a:srgbClr>
            </a:outerShdw>
            <a:reflection blurRad="12700" stA="38000" endPos="28000" dist="5000" dir="5400000" sy="-100000" algn="bl" rotWithShape="0"/>
          </a:effectLst>
          <a:scene3d>
            <a:camera prst="orthographicFront">
              <a:rot lat="0" lon="0" rev="0"/>
            </a:camera>
            <a:lightRig rig="balanced" dir="t">
              <a:rot lat="0" lon="0" rev="8700000"/>
            </a:lightRig>
          </a:scene3d>
          <a:sp3d>
            <a:bevelT w="190500" h="38100"/>
          </a:sp3d>
        </p:spPr>
      </p:pic>
      <p:sp>
        <p:nvSpPr>
          <p:cNvPr id="2" name="Titel 1">
            <a:extLst>
              <a:ext uri="{FF2B5EF4-FFF2-40B4-BE49-F238E27FC236}">
                <a16:creationId xmlns:a16="http://schemas.microsoft.com/office/drawing/2014/main" xmlns="" id="{3C482F58-FE46-4B26-91D9-CEFF513CFA2F}"/>
              </a:ext>
            </a:extLst>
          </p:cNvPr>
          <p:cNvSpPr>
            <a:spLocks noGrp="1"/>
          </p:cNvSpPr>
          <p:nvPr>
            <p:ph type="title"/>
          </p:nvPr>
        </p:nvSpPr>
        <p:spPr>
          <a:xfrm>
            <a:off x="6724075" y="5532437"/>
            <a:ext cx="5017655" cy="1325563"/>
          </a:xfrm>
        </p:spPr>
        <p:txBody>
          <a:bodyPr>
            <a:normAutofit/>
          </a:bodyPr>
          <a:lstStyle/>
          <a:p>
            <a:r>
              <a:rPr lang="de-DE" sz="5400" b="1">
                <a:solidFill>
                  <a:srgbClr val="000000"/>
                </a:solidFill>
                <a:latin typeface="Algerian" panose="04020705040A02060702" pitchFamily="82" charset="0"/>
              </a:rPr>
              <a:t>Aberglaube</a:t>
            </a:r>
            <a:endParaRPr lang="en-US" sz="5400" b="1">
              <a:solidFill>
                <a:srgbClr val="000000"/>
              </a:solidFill>
              <a:latin typeface="Algerian" panose="04020705040A02060702" pitchFamily="82" charset="0"/>
            </a:endParaRPr>
          </a:p>
        </p:txBody>
      </p:sp>
    </p:spTree>
    <p:extLst>
      <p:ext uri="{BB962C8B-B14F-4D97-AF65-F5344CB8AC3E}">
        <p14:creationId xmlns:p14="http://schemas.microsoft.com/office/powerpoint/2010/main" val="1801573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xmlns="" id="{5F4365C7-4B6C-4E3A-8A8A-33F72D833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feld 5">
            <a:extLst>
              <a:ext uri="{FF2B5EF4-FFF2-40B4-BE49-F238E27FC236}">
                <a16:creationId xmlns:a16="http://schemas.microsoft.com/office/drawing/2014/main" xmlns="" id="{723BE27D-01BD-44F3-9420-FD65CCCB20A2}"/>
              </a:ext>
            </a:extLst>
          </p:cNvPr>
          <p:cNvSpPr txBox="1"/>
          <p:nvPr/>
        </p:nvSpPr>
        <p:spPr>
          <a:xfrm>
            <a:off x="304800" y="279201"/>
            <a:ext cx="11582400" cy="5346144"/>
          </a:xfrm>
          <a:prstGeom prst="roundRect">
            <a:avLst/>
          </a:prstGeom>
          <a:blipFill>
            <a:blip r:embed="rId3"/>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marL="0" indent="0">
              <a:buNone/>
            </a:pPr>
            <a:r>
              <a:rPr lang="de-DE" sz="2800"/>
              <a:t>Es ist Freitag. Freitag, der 13. Es gibt Leute, die setzen heute keinen Fuß vor die Tür, aus Angst, ihnen könnte großes Unglück zustoßen.</a:t>
            </a:r>
          </a:p>
          <a:p>
            <a:pPr marL="0" indent="0">
              <a:buNone/>
            </a:pPr>
            <a:endParaRPr lang="de-DE" sz="2800"/>
          </a:p>
          <a:p>
            <a:pPr marL="0" indent="0">
              <a:buNone/>
            </a:pPr>
            <a:r>
              <a:rPr lang="de-DE" sz="2800"/>
              <a:t>Paraskavedekatriaphobie lautet da die Diagnose. Wichtige Entscheidungen werden verschoben, Meetings abgesagt. Nicht umsonst haben Fluggesellschaften die Reihe 13 abgeschafft. Keiner soll Unglück erleben müssen – jedenfalls nicht über den Wolken.</a:t>
            </a:r>
          </a:p>
          <a:p>
            <a:pPr marL="0" indent="0">
              <a:buNone/>
            </a:pPr>
            <a:endParaRPr lang="de-DE" sz="2800"/>
          </a:p>
          <a:p>
            <a:pPr marL="0" indent="0">
              <a:buNone/>
            </a:pPr>
            <a:r>
              <a:rPr lang="de-DE" sz="2800"/>
              <a:t>Auch wenn Statistiken zeigen, dass am Freitag, dem 13. nicht mehr Unglücke geschehen als an anderen Tagen, hält sich der Aberglaube hartnäckig</a:t>
            </a:r>
          </a:p>
        </p:txBody>
      </p:sp>
    </p:spTree>
    <p:extLst>
      <p:ext uri="{BB962C8B-B14F-4D97-AF65-F5344CB8AC3E}">
        <p14:creationId xmlns:p14="http://schemas.microsoft.com/office/powerpoint/2010/main" val="3780582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xmlns="" id="{5F4365C7-4B6C-4E3A-8A8A-33F72D833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88" y="0"/>
            <a:ext cx="12192000" cy="6858000"/>
          </a:xfrm>
          <a:prstGeom prst="rect">
            <a:avLst/>
          </a:prstGeom>
        </p:spPr>
      </p:pic>
      <p:sp>
        <p:nvSpPr>
          <p:cNvPr id="6" name="Textfeld 5">
            <a:extLst>
              <a:ext uri="{FF2B5EF4-FFF2-40B4-BE49-F238E27FC236}">
                <a16:creationId xmlns:a16="http://schemas.microsoft.com/office/drawing/2014/main" xmlns="" id="{723BE27D-01BD-44F3-9420-FD65CCCB20A2}"/>
              </a:ext>
            </a:extLst>
          </p:cNvPr>
          <p:cNvSpPr txBox="1"/>
          <p:nvPr/>
        </p:nvSpPr>
        <p:spPr>
          <a:xfrm>
            <a:off x="6570482" y="1419939"/>
            <a:ext cx="5486400" cy="2826306"/>
          </a:xfrm>
          <a:prstGeom prst="roundRect">
            <a:avLst/>
          </a:prstGeom>
          <a:blipFill>
            <a:blip r:embed="rId3"/>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de-DE" sz="3200" b="1"/>
              <a:t>Paraskave   dekatria   phobie</a:t>
            </a:r>
          </a:p>
          <a:p>
            <a:r>
              <a:rPr lang="de-DE" sz="3200" i="1"/>
              <a:t>Freitag              13         Angst</a:t>
            </a:r>
          </a:p>
          <a:p>
            <a:endParaRPr lang="de-DE" sz="3200"/>
          </a:p>
          <a:p>
            <a:r>
              <a:rPr lang="de-DE" sz="3200"/>
              <a:t>Welche anderen Phobien gibt es?</a:t>
            </a:r>
          </a:p>
        </p:txBody>
      </p:sp>
    </p:spTree>
    <p:extLst>
      <p:ext uri="{BB962C8B-B14F-4D97-AF65-F5344CB8AC3E}">
        <p14:creationId xmlns:p14="http://schemas.microsoft.com/office/powerpoint/2010/main" val="1080264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xmlns="" id="{5F4365C7-4B6C-4E3A-8A8A-33F72D833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feld 5">
            <a:extLst>
              <a:ext uri="{FF2B5EF4-FFF2-40B4-BE49-F238E27FC236}">
                <a16:creationId xmlns:a16="http://schemas.microsoft.com/office/drawing/2014/main" xmlns="" id="{723BE27D-01BD-44F3-9420-FD65CCCB20A2}"/>
              </a:ext>
            </a:extLst>
          </p:cNvPr>
          <p:cNvSpPr txBox="1"/>
          <p:nvPr/>
        </p:nvSpPr>
        <p:spPr>
          <a:xfrm>
            <a:off x="791851" y="1174842"/>
            <a:ext cx="10953946" cy="2281476"/>
          </a:xfrm>
          <a:prstGeom prst="roundRect">
            <a:avLst/>
          </a:prstGeom>
          <a:blipFill>
            <a:blip r:embed="rId3"/>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de-DE" sz="3200"/>
              <a:t>Klaustrophobie	 	- 	Platzangst (7-8%)</a:t>
            </a:r>
          </a:p>
          <a:p>
            <a:r>
              <a:rPr lang="de-DE" sz="3200"/>
              <a:t>Arachnophobie	 	- 	Angst vor Spinnen (35%)</a:t>
            </a:r>
          </a:p>
          <a:p>
            <a:r>
              <a:rPr lang="de-DE" sz="3200"/>
              <a:t>Akrophobie		- 	Höhenangst (20%)</a:t>
            </a:r>
          </a:p>
          <a:p>
            <a:r>
              <a:rPr lang="de-DE" sz="3200"/>
              <a:t>…</a:t>
            </a:r>
            <a:endParaRPr lang="en-US" sz="3200"/>
          </a:p>
        </p:txBody>
      </p:sp>
    </p:spTree>
    <p:extLst>
      <p:ext uri="{BB962C8B-B14F-4D97-AF65-F5344CB8AC3E}">
        <p14:creationId xmlns:p14="http://schemas.microsoft.com/office/powerpoint/2010/main" val="3193865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xmlns="" id="{6114296F-6362-4C06-A84D-60482893B6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64181"/>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xmlns="" id="{C30CE271-4DFD-4A69-A901-9E7EEB3C5268}"/>
              </a:ext>
            </a:extLst>
          </p:cNvPr>
          <p:cNvSpPr txBox="1"/>
          <p:nvPr/>
        </p:nvSpPr>
        <p:spPr>
          <a:xfrm>
            <a:off x="230909" y="125968"/>
            <a:ext cx="11776364" cy="6606064"/>
          </a:xfrm>
          <a:prstGeom prst="roundRect">
            <a:avLst/>
          </a:prstGeom>
          <a:blipFill>
            <a:blip r:embed="rId3"/>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de-DE" sz="2800"/>
              <a:t>Es gibt tatsächlich Leute, die an solchen Tagen nicht reisen, alle ihre Termine absagen oder erst gar nicht aus dem Bett kommen. Und davon sind mehr Menschen betroffen als man denkt. Das Nachrichtenmagazin “Der Spiegel“ hat dies mal für Deutschland ausgewertet und herausgefunden, dass sich am Freitag den 13. drei bis fünf mal so viele Menschen krank melden, wie sonst.</a:t>
            </a:r>
          </a:p>
          <a:p>
            <a:endParaRPr lang="de-DE" sz="2800"/>
          </a:p>
          <a:p>
            <a:r>
              <a:rPr lang="de-DE" sz="2800"/>
              <a:t>Ob der Freitag, der 13. tatsächlich ein Unglückstag ist, muss dann jeder für sich selbst entscheiden. Laut Versicherungen ist er das eher nicht. Anscheinend verhalten sich an diesem Tag nämlich viele Menschen vorsichtiger, ob jetzt bewusst oder unbewusst. Die Statistiken sagen ganz klar, dass es an einem Freitag, den 13. wesentlich weniger Schadensfälle gibt.</a:t>
            </a:r>
          </a:p>
          <a:p>
            <a:endParaRPr lang="en-US"/>
          </a:p>
        </p:txBody>
      </p:sp>
    </p:spTree>
    <p:extLst>
      <p:ext uri="{BB962C8B-B14F-4D97-AF65-F5344CB8AC3E}">
        <p14:creationId xmlns:p14="http://schemas.microsoft.com/office/powerpoint/2010/main" val="473291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xmlns="" id="{BFC15CF8-1935-4AF9-8F34-932E3464168D}"/>
              </a:ext>
            </a:extLst>
          </p:cNvPr>
          <p:cNvSpPr txBox="1"/>
          <p:nvPr/>
        </p:nvSpPr>
        <p:spPr>
          <a:xfrm>
            <a:off x="537328" y="461913"/>
            <a:ext cx="11283884" cy="769441"/>
          </a:xfrm>
          <a:prstGeom prst="rect">
            <a:avLst/>
          </a:prstGeom>
          <a:noFill/>
        </p:spPr>
        <p:txBody>
          <a:bodyPr wrap="square" rtlCol="0">
            <a:spAutoFit/>
          </a:bodyPr>
          <a:lstStyle/>
          <a:p>
            <a:pPr algn="ctr"/>
            <a:r>
              <a:rPr lang="de-DE" sz="4400"/>
              <a:t>Welche Glücksbringer habt ihr?</a:t>
            </a:r>
            <a:endParaRPr lang="en-US" sz="4400"/>
          </a:p>
        </p:txBody>
      </p:sp>
      <p:pic>
        <p:nvPicPr>
          <p:cNvPr id="4" name="Grafik 3">
            <a:extLst>
              <a:ext uri="{FF2B5EF4-FFF2-40B4-BE49-F238E27FC236}">
                <a16:creationId xmlns:a16="http://schemas.microsoft.com/office/drawing/2014/main" xmlns="" id="{8E21F05F-803D-4116-A01D-A56E54BAE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852" y="1631623"/>
            <a:ext cx="4996206" cy="4996206"/>
          </a:xfrm>
          <a:prstGeom prst="rect">
            <a:avLst/>
          </a:prstGeom>
        </p:spPr>
      </p:pic>
      <p:pic>
        <p:nvPicPr>
          <p:cNvPr id="6" name="Grafik 5">
            <a:extLst>
              <a:ext uri="{FF2B5EF4-FFF2-40B4-BE49-F238E27FC236}">
                <a16:creationId xmlns:a16="http://schemas.microsoft.com/office/drawing/2014/main" xmlns="" id="{45615C31-71F0-4B42-992C-CDB274AB4E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2458" y="2366913"/>
            <a:ext cx="3786339" cy="3786339"/>
          </a:xfrm>
          <a:prstGeom prst="rect">
            <a:avLst/>
          </a:prstGeom>
        </p:spPr>
      </p:pic>
    </p:spTree>
    <p:extLst>
      <p:ext uri="{BB962C8B-B14F-4D97-AF65-F5344CB8AC3E}">
        <p14:creationId xmlns:p14="http://schemas.microsoft.com/office/powerpoint/2010/main" val="1100337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nhaltsplatzhalter 4">
            <a:extLst>
              <a:ext uri="{FF2B5EF4-FFF2-40B4-BE49-F238E27FC236}">
                <a16:creationId xmlns:a16="http://schemas.microsoft.com/office/drawing/2014/main" xmlns="" id="{103946B2-06D0-4BFA-BFF6-1B26EAF742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5236" y="331463"/>
            <a:ext cx="10181408" cy="6309481"/>
          </a:xfrm>
        </p:spPr>
      </p:pic>
    </p:spTree>
    <p:extLst>
      <p:ext uri="{BB962C8B-B14F-4D97-AF65-F5344CB8AC3E}">
        <p14:creationId xmlns:p14="http://schemas.microsoft.com/office/powerpoint/2010/main" val="183547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xmlns="" id="{23E6A995-B8CD-48F8-B3EC-D20662057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4487" y="418315"/>
            <a:ext cx="5531177" cy="5531177"/>
          </a:xfrm>
          <a:prstGeom prst="rect">
            <a:avLst/>
          </a:prstGeom>
        </p:spPr>
      </p:pic>
      <p:pic>
        <p:nvPicPr>
          <p:cNvPr id="7" name="Grafik 6">
            <a:extLst>
              <a:ext uri="{FF2B5EF4-FFF2-40B4-BE49-F238E27FC236}">
                <a16:creationId xmlns:a16="http://schemas.microsoft.com/office/drawing/2014/main" xmlns="" id="{A24FCD1C-C942-4554-8127-99D5A4444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807" y="2309223"/>
            <a:ext cx="3276600" cy="4181475"/>
          </a:xfrm>
          <a:prstGeom prst="rect">
            <a:avLst/>
          </a:prstGeom>
        </p:spPr>
      </p:pic>
    </p:spTree>
    <p:extLst>
      <p:ext uri="{BB962C8B-B14F-4D97-AF65-F5344CB8AC3E}">
        <p14:creationId xmlns:p14="http://schemas.microsoft.com/office/powerpoint/2010/main" val="979598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584995D-D15D-46EA-9285-7F96A52C8332}"/>
              </a:ext>
            </a:extLst>
          </p:cNvPr>
          <p:cNvSpPr>
            <a:spLocks noGrp="1"/>
          </p:cNvSpPr>
          <p:nvPr>
            <p:ph type="ctrTitle"/>
          </p:nvPr>
        </p:nvSpPr>
        <p:spPr/>
        <p:txBody>
          <a:bodyPr/>
          <a:lstStyle/>
          <a:p>
            <a:endParaRPr lang="en-US"/>
          </a:p>
        </p:txBody>
      </p:sp>
      <p:sp>
        <p:nvSpPr>
          <p:cNvPr id="3" name="Untertitel 2">
            <a:extLst>
              <a:ext uri="{FF2B5EF4-FFF2-40B4-BE49-F238E27FC236}">
                <a16:creationId xmlns:a16="http://schemas.microsoft.com/office/drawing/2014/main" xmlns="" id="{FEFFD360-C275-4737-BF5C-5A091E7DED0B}"/>
              </a:ext>
            </a:extLst>
          </p:cNvPr>
          <p:cNvSpPr>
            <a:spLocks noGrp="1"/>
          </p:cNvSpPr>
          <p:nvPr>
            <p:ph type="subTitle" idx="1"/>
          </p:nvPr>
        </p:nvSpPr>
        <p:spPr/>
        <p:txBody>
          <a:bodyPr/>
          <a:lstStyle/>
          <a:p>
            <a:endParaRPr lang="en-US"/>
          </a:p>
        </p:txBody>
      </p:sp>
      <p:pic>
        <p:nvPicPr>
          <p:cNvPr id="5" name="Grafik 4">
            <a:extLst>
              <a:ext uri="{FF2B5EF4-FFF2-40B4-BE49-F238E27FC236}">
                <a16:creationId xmlns:a16="http://schemas.microsoft.com/office/drawing/2014/main" xmlns="" id="{5C031F47-7A96-4665-B009-A43D757804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629"/>
            <a:ext cx="12192000" cy="6883629"/>
          </a:xfrm>
          <a:prstGeom prst="rect">
            <a:avLst/>
          </a:prstGeom>
        </p:spPr>
      </p:pic>
      <p:sp>
        <p:nvSpPr>
          <p:cNvPr id="6" name="Textfeld 5">
            <a:extLst>
              <a:ext uri="{FF2B5EF4-FFF2-40B4-BE49-F238E27FC236}">
                <a16:creationId xmlns:a16="http://schemas.microsoft.com/office/drawing/2014/main" xmlns="" id="{3E7883E9-73BA-403A-84F2-3E32B9A029D3}"/>
              </a:ext>
            </a:extLst>
          </p:cNvPr>
          <p:cNvSpPr txBox="1"/>
          <p:nvPr/>
        </p:nvSpPr>
        <p:spPr>
          <a:xfrm>
            <a:off x="8474697" y="4565045"/>
            <a:ext cx="3355942" cy="1569660"/>
          </a:xfrm>
          <a:prstGeom prst="rect">
            <a:avLst/>
          </a:prstGeom>
          <a:noFill/>
        </p:spPr>
        <p:txBody>
          <a:bodyPr wrap="square" rtlCol="0">
            <a:spAutoFit/>
          </a:bodyPr>
          <a:lstStyle/>
          <a:p>
            <a:r>
              <a:rPr lang="de-DE" sz="9600">
                <a:solidFill>
                  <a:schemeClr val="bg1"/>
                </a:solidFill>
                <a:latin typeface="Abaddon™" panose="00000400000000000000" pitchFamily="2" charset="0"/>
              </a:rPr>
              <a:t>Ende</a:t>
            </a:r>
            <a:endParaRPr lang="en-US" sz="9600">
              <a:solidFill>
                <a:schemeClr val="bg1"/>
              </a:solidFill>
              <a:latin typeface="Abaddon™" panose="00000400000000000000" pitchFamily="2" charset="0"/>
            </a:endParaRPr>
          </a:p>
        </p:txBody>
      </p:sp>
    </p:spTree>
    <p:extLst>
      <p:ext uri="{BB962C8B-B14F-4D97-AF65-F5344CB8AC3E}">
        <p14:creationId xmlns:p14="http://schemas.microsoft.com/office/powerpoint/2010/main" val="311066296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247</Words>
  <Application>Microsoft Office PowerPoint</Application>
  <PresentationFormat>宽屏</PresentationFormat>
  <Paragraphs>19</Paragraphs>
  <Slides>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vt:i4>
      </vt:variant>
    </vt:vector>
  </HeadingPairs>
  <TitlesOfParts>
    <vt:vector size="15" baseType="lpstr">
      <vt:lpstr>Abaddon™</vt:lpstr>
      <vt:lpstr>Algerian</vt:lpstr>
      <vt:lpstr>Arial</vt:lpstr>
      <vt:lpstr>Calibri</vt:lpstr>
      <vt:lpstr>Calibri Light</vt:lpstr>
      <vt:lpstr>Office</vt:lpstr>
      <vt:lpstr>Aberglaube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Aberglaube</dc:title>
  <dc:creator>Andre Spindler</dc:creator>
  <cp:lastModifiedBy>Users</cp:lastModifiedBy>
  <cp:revision>9</cp:revision>
  <dcterms:created xsi:type="dcterms:W3CDTF">2020-11-13T00:51:42Z</dcterms:created>
  <dcterms:modified xsi:type="dcterms:W3CDTF">2020-11-13T04:24:21Z</dcterms:modified>
</cp:coreProperties>
</file>